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6" r:id="rId2"/>
    <p:sldId id="260" r:id="rId3"/>
    <p:sldId id="277" r:id="rId4"/>
    <p:sldId id="286" r:id="rId5"/>
    <p:sldId id="261" r:id="rId6"/>
    <p:sldId id="262" r:id="rId7"/>
    <p:sldId id="263" r:id="rId8"/>
    <p:sldId id="264" r:id="rId9"/>
    <p:sldId id="265" r:id="rId10"/>
    <p:sldId id="266" r:id="rId11"/>
    <p:sldId id="267" r:id="rId12"/>
    <p:sldId id="268" r:id="rId13"/>
    <p:sldId id="269" r:id="rId14"/>
    <p:sldId id="287" r:id="rId15"/>
    <p:sldId id="288" r:id="rId16"/>
    <p:sldId id="289" r:id="rId17"/>
    <p:sldId id="278" r:id="rId18"/>
    <p:sldId id="270" r:id="rId19"/>
    <p:sldId id="285"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6E1FE7-92E1-4F64-8842-587328D4C2B9}" type="datetimeFigureOut">
              <a:rPr lang="es-ES" smtClean="0"/>
              <a:pPr/>
              <a:t>24/11/2014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469577-7F0A-46E7-BD64-20B2E98FD155}"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9F2D5313-4EEA-4237-9F1E-0797E2A25C40}" type="datetimeFigureOut">
              <a:rPr lang="es-ES" smtClean="0"/>
              <a:pPr/>
              <a:t>24/11/2014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A878084-7A8E-469F-860B-A2FCC639A91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F2D5313-4EEA-4237-9F1E-0797E2A25C40}" type="datetimeFigureOut">
              <a:rPr lang="es-ES" smtClean="0"/>
              <a:pPr/>
              <a:t>24/11/2014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F2D5313-4EEA-4237-9F1E-0797E2A25C40}" type="datetimeFigureOut">
              <a:rPr lang="es-ES" smtClean="0"/>
              <a:pPr/>
              <a:t>24/11/2014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A878084-7A8E-469F-860B-A2FCC639A91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9F2D5313-4EEA-4237-9F1E-0797E2A25C40}" type="datetimeFigureOut">
              <a:rPr lang="es-ES" smtClean="0"/>
              <a:pPr/>
              <a:t>24/11/2014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A878084-7A8E-469F-860B-A2FCC639A917}"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2D5313-4EEA-4237-9F1E-0797E2A25C40}" type="datetimeFigureOut">
              <a:rPr lang="es-ES" smtClean="0"/>
              <a:pPr/>
              <a:t>24/11/2014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878084-7A8E-469F-860B-A2FCC639A91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rossbordermediator.e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rossbordermediator.e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8496944" cy="4320480"/>
          </a:xfrm>
        </p:spPr>
        <p:txBody>
          <a:bodyPr>
            <a:normAutofit fontScale="90000"/>
          </a:bodyPr>
          <a:lstStyle/>
          <a:p>
            <a:r>
              <a:rPr lang="es-ES" dirty="0" smtClean="0"/>
              <a:t/>
            </a:r>
            <a:br>
              <a:rPr lang="es-ES" dirty="0" smtClean="0"/>
            </a:br>
            <a:r>
              <a:rPr lang="es-ES" dirty="0" smtClean="0"/>
              <a:t> </a:t>
            </a:r>
            <a:br>
              <a:rPr lang="es-ES" dirty="0" smtClean="0"/>
            </a:br>
            <a:r>
              <a:rPr lang="es-ES" dirty="0" smtClean="0"/>
              <a:t>JORNADA </a:t>
            </a:r>
            <a:br>
              <a:rPr lang="es-ES" dirty="0" smtClean="0"/>
            </a:br>
            <a:r>
              <a:rPr lang="es-ES_tradnl" b="0" dirty="0" smtClean="0"/>
              <a:t>“Mediación familiar internacional, una necesidad imperiosa”</a:t>
            </a:r>
            <a:r>
              <a:rPr lang="es-ES" b="0" dirty="0" smtClean="0"/>
              <a:t/>
            </a:r>
            <a:br>
              <a:rPr lang="es-ES" b="0" dirty="0" smtClean="0"/>
            </a:br>
            <a:endParaRPr lang="es-ES" b="0" dirty="0"/>
          </a:p>
        </p:txBody>
      </p:sp>
      <p:sp>
        <p:nvSpPr>
          <p:cNvPr id="4" name="3 Subtítulo"/>
          <p:cNvSpPr>
            <a:spLocks noGrp="1"/>
          </p:cNvSpPr>
          <p:nvPr>
            <p:ph type="subTitle" idx="1"/>
          </p:nvPr>
        </p:nvSpPr>
        <p:spPr>
          <a:xfrm>
            <a:off x="755576" y="5658296"/>
            <a:ext cx="7772400" cy="1199704"/>
          </a:xfrm>
        </p:spPr>
        <p:txBody>
          <a:bodyPr/>
          <a:lstStyle/>
          <a:p>
            <a:pPr lvl="0">
              <a:defRPr/>
            </a:pPr>
            <a:r>
              <a:rPr lang="es-ES" dirty="0" smtClean="0">
                <a:solidFill>
                  <a:schemeClr val="bg1"/>
                </a:solidFill>
              </a:rPr>
              <a:t>Ana Criado </a:t>
            </a:r>
            <a:r>
              <a:rPr lang="es-ES" dirty="0" err="1" smtClean="0">
                <a:solidFill>
                  <a:schemeClr val="bg1"/>
                </a:solidFill>
              </a:rPr>
              <a:t>Inchauspé</a:t>
            </a:r>
            <a:endParaRPr lang="es-ES" dirty="0" smtClean="0">
              <a:solidFill>
                <a:schemeClr val="bg1"/>
              </a:solidFill>
            </a:endParaRPr>
          </a:p>
          <a:p>
            <a:endParaRPr lang="es-ES" dirty="0"/>
          </a:p>
        </p:txBody>
      </p:sp>
      <p:sp>
        <p:nvSpPr>
          <p:cNvPr id="5" name="2 Subtítulo"/>
          <p:cNvSpPr txBox="1">
            <a:spLocks/>
          </p:cNvSpPr>
          <p:nvPr/>
        </p:nvSpPr>
        <p:spPr>
          <a:xfrm>
            <a:off x="685800" y="4077071"/>
            <a:ext cx="7772400" cy="936105"/>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5220072" y="188640"/>
            <a:ext cx="3725044" cy="990600"/>
          </a:xfrm>
        </p:spPr>
        <p:txBody>
          <a:bodyPr/>
          <a:lstStyle/>
          <a:p>
            <a:pPr algn="l" eaLnBrk="1" hangingPunct="1"/>
            <a:r>
              <a:rPr lang="es-ES" dirty="0" smtClean="0">
                <a:latin typeface="Arial" charset="0"/>
                <a:cs typeface="Arial" charset="0"/>
              </a:rPr>
              <a:t>Primer día</a:t>
            </a:r>
          </a:p>
        </p:txBody>
      </p:sp>
      <p:sp>
        <p:nvSpPr>
          <p:cNvPr id="12291" name="Rectangle 3"/>
          <p:cNvSpPr>
            <a:spLocks noGrp="1"/>
          </p:cNvSpPr>
          <p:nvPr>
            <p:ph type="body" idx="1"/>
          </p:nvPr>
        </p:nvSpPr>
        <p:spPr>
          <a:xfrm>
            <a:off x="323528" y="1052736"/>
            <a:ext cx="8496944" cy="5304631"/>
          </a:xfrm>
        </p:spPr>
        <p:txBody>
          <a:bodyPr>
            <a:normAutofit lnSpcReduction="10000"/>
          </a:bodyPr>
          <a:lstStyle/>
          <a:p>
            <a:pPr marL="0" indent="0" algn="just" eaLnBrk="1" hangingPunct="1"/>
            <a:r>
              <a:rPr lang="es-ES" sz="3100" dirty="0" smtClean="0">
                <a:latin typeface="Arial" charset="0"/>
              </a:rPr>
              <a:t> Sesión informativa.</a:t>
            </a:r>
          </a:p>
          <a:p>
            <a:pPr marL="0" indent="0" algn="just" eaLnBrk="1" hangingPunct="1"/>
            <a:r>
              <a:rPr lang="es-ES" sz="3100" dirty="0" smtClean="0">
                <a:latin typeface="Arial" charset="0"/>
              </a:rPr>
              <a:t> Firma del acta de inicio de la mediación.</a:t>
            </a:r>
          </a:p>
          <a:p>
            <a:pPr marL="0" indent="0" algn="just" eaLnBrk="1" hangingPunct="1"/>
            <a:r>
              <a:rPr lang="es-ES" sz="3100" dirty="0" smtClean="0">
                <a:latin typeface="Arial" charset="0"/>
              </a:rPr>
              <a:t> Resumen de la situación (charlas telefónicas con las partes o abogados).</a:t>
            </a:r>
          </a:p>
          <a:p>
            <a:pPr marL="0" indent="0" algn="just" eaLnBrk="1" hangingPunct="1"/>
            <a:r>
              <a:rPr lang="es-ES" sz="3100" dirty="0" smtClean="0">
                <a:latin typeface="Arial" charset="0"/>
              </a:rPr>
              <a:t> Cuéntame: cada parte describe su versión de la historia.</a:t>
            </a:r>
          </a:p>
          <a:p>
            <a:pPr marL="0" indent="0" algn="just" eaLnBrk="1" hangingPunct="1"/>
            <a:r>
              <a:rPr lang="es-ES" sz="3100" dirty="0" smtClean="0">
                <a:latin typeface="Arial" charset="0"/>
              </a:rPr>
              <a:t> </a:t>
            </a:r>
            <a:r>
              <a:rPr lang="es-ES" sz="3100" u="sng" dirty="0" smtClean="0">
                <a:latin typeface="Arial" charset="0"/>
              </a:rPr>
              <a:t>Preguntar a las partes cuál fue el peor momento vivido por cada uno de ellos, y cuál cree que ha sido el peor momento vivido por la otra parte (angustia importante por las dos partes)</a:t>
            </a:r>
            <a:r>
              <a:rPr lang="es-ES" sz="3100" dirty="0" smtClean="0">
                <a:latin typeface="Arial"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1"/>
          </p:nvPr>
        </p:nvSpPr>
        <p:spPr>
          <a:xfrm>
            <a:off x="179512" y="188640"/>
            <a:ext cx="8786813" cy="6093867"/>
          </a:xfrm>
        </p:spPr>
        <p:txBody>
          <a:bodyPr/>
          <a:lstStyle/>
          <a:p>
            <a:pPr marL="0" indent="0" algn="just" eaLnBrk="1" hangingPunct="1"/>
            <a:r>
              <a:rPr lang="es-ES" sz="2300" dirty="0" smtClean="0">
                <a:latin typeface="Arial" charset="0"/>
              </a:rPr>
              <a:t> Elaboración de agenda:</a:t>
            </a:r>
          </a:p>
          <a:p>
            <a:pPr marL="182563" lvl="1" indent="-3175" algn="just" eaLnBrk="1" hangingPunct="1"/>
            <a:r>
              <a:rPr lang="es-ES" sz="2300" dirty="0" smtClean="0">
                <a:latin typeface="Arial" charset="0"/>
              </a:rPr>
              <a:t> Listado de temas que se quieren tocar en mediación;</a:t>
            </a:r>
          </a:p>
          <a:p>
            <a:pPr marL="182563" lvl="1" indent="-3175" algn="just" eaLnBrk="1" hangingPunct="1"/>
            <a:r>
              <a:rPr lang="es-ES" sz="2300" dirty="0" smtClean="0">
                <a:latin typeface="Arial" charset="0"/>
              </a:rPr>
              <a:t> Orden de importancia: qué es sobre lo que quieren tratar hoy. También se puede empezar por aquello que nos parece menos estresante para las partes.</a:t>
            </a:r>
          </a:p>
          <a:p>
            <a:pPr marL="182563" lvl="1" indent="-3175" algn="just" eaLnBrk="1" hangingPunct="1"/>
            <a:r>
              <a:rPr lang="es-ES" sz="2300" dirty="0" smtClean="0">
                <a:latin typeface="Arial" charset="0"/>
              </a:rPr>
              <a:t> </a:t>
            </a:r>
            <a:r>
              <a:rPr lang="es-ES" sz="2300" u="sng" dirty="0" smtClean="0">
                <a:latin typeface="Arial" charset="0"/>
              </a:rPr>
              <a:t>Trabajar sobre lo que es mejor para el niño, independientemente de dónde viva</a:t>
            </a:r>
            <a:r>
              <a:rPr lang="es-ES" sz="2300" dirty="0" smtClean="0">
                <a:latin typeface="Arial" charset="0"/>
              </a:rPr>
              <a:t> (educación, idiomas, deportes, entorno familiar) , y luego se trata el asunto del retorno o no.</a:t>
            </a:r>
          </a:p>
          <a:p>
            <a:pPr marL="0" indent="0" algn="just" eaLnBrk="1" hangingPunct="1"/>
            <a:r>
              <a:rPr lang="es-ES" sz="2300" dirty="0" smtClean="0">
                <a:latin typeface="Arial" charset="0"/>
              </a:rPr>
              <a:t> Antes de finalizar 1º día: </a:t>
            </a:r>
          </a:p>
          <a:p>
            <a:pPr marL="182563" lvl="1" indent="-3175" algn="just" eaLnBrk="1" hangingPunct="1"/>
            <a:r>
              <a:rPr lang="es-ES" sz="2300" dirty="0" smtClean="0">
                <a:latin typeface="Arial" charset="0"/>
              </a:rPr>
              <a:t> Tratar del lugar de residencia del niño. Lluvia de ideas.</a:t>
            </a:r>
          </a:p>
          <a:p>
            <a:pPr marL="182563" lvl="1" indent="-3175" algn="just" eaLnBrk="1" hangingPunct="1"/>
            <a:r>
              <a:rPr lang="es-ES" sz="2300" dirty="0" smtClean="0">
                <a:latin typeface="Arial" charset="0"/>
              </a:rPr>
              <a:t> </a:t>
            </a:r>
            <a:r>
              <a:rPr lang="es-ES" sz="2300" u="sng" dirty="0" smtClean="0">
                <a:latin typeface="Arial" charset="0"/>
              </a:rPr>
              <a:t>Abrir la posibilidad y generar la confianza para que el progenitor que ha sustraído al niño deje al otro pasar unas horas con él</a:t>
            </a:r>
            <a:r>
              <a:rPr lang="es-ES" sz="2300" dirty="0" smtClean="0">
                <a:latin typeface="Arial" charset="0"/>
              </a:rPr>
              <a:t>.</a:t>
            </a:r>
          </a:p>
          <a:p>
            <a:pPr marL="182563" lvl="1" indent="-3175" algn="just" eaLnBrk="1" hangingPunct="1"/>
            <a:r>
              <a:rPr lang="es-ES" sz="2300" dirty="0" smtClean="0">
                <a:latin typeface="Arial" charset="0"/>
              </a:rPr>
              <a:t> Deberes: pensar, evaluar, consultar…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a:xfrm>
            <a:off x="284609" y="908720"/>
            <a:ext cx="8607871" cy="5214937"/>
          </a:xfrm>
        </p:spPr>
        <p:txBody>
          <a:bodyPr>
            <a:noAutofit/>
          </a:bodyPr>
          <a:lstStyle/>
          <a:p>
            <a:pPr marL="0" indent="0" algn="just" eaLnBrk="1" hangingPunct="1"/>
            <a:r>
              <a:rPr lang="es-ES" sz="2650" dirty="0" smtClean="0">
                <a:latin typeface="Arial" charset="0"/>
              </a:rPr>
              <a:t> ¿Cómo fue el contacto con el niño/a?</a:t>
            </a:r>
          </a:p>
          <a:p>
            <a:pPr marL="182563" lvl="1" indent="-3175" algn="just" eaLnBrk="1" hangingPunct="1"/>
            <a:r>
              <a:rPr lang="es-ES" sz="2650" dirty="0" smtClean="0">
                <a:latin typeface="Arial" charset="0"/>
              </a:rPr>
              <a:t> ¿Algo nuevo que mencionar añadir al </a:t>
            </a:r>
            <a:r>
              <a:rPr lang="es-ES" sz="2650" dirty="0" err="1" smtClean="0">
                <a:latin typeface="Arial" charset="0"/>
              </a:rPr>
              <a:t>rotafolios</a:t>
            </a:r>
            <a:r>
              <a:rPr lang="es-ES" sz="2650" dirty="0" smtClean="0">
                <a:latin typeface="Arial" charset="0"/>
              </a:rPr>
              <a:t>?</a:t>
            </a:r>
          </a:p>
          <a:p>
            <a:pPr marL="182563" lvl="1" indent="-3175" algn="just" eaLnBrk="1" hangingPunct="1"/>
            <a:r>
              <a:rPr lang="es-ES" sz="2650" dirty="0" smtClean="0">
                <a:latin typeface="Arial" charset="0"/>
              </a:rPr>
              <a:t> Continuar evaluando las posibles alternativas con la realidad: separación ¿sí, no?</a:t>
            </a:r>
          </a:p>
          <a:p>
            <a:pPr marL="0" indent="0" algn="just" eaLnBrk="1" hangingPunct="1"/>
            <a:r>
              <a:rPr lang="es-ES" sz="2650" dirty="0" smtClean="0">
                <a:latin typeface="Arial" charset="0"/>
              </a:rPr>
              <a:t> Antes de finalizar el 2º día:</a:t>
            </a:r>
          </a:p>
          <a:p>
            <a:pPr marL="182563" lvl="1" indent="-3175" algn="just" eaLnBrk="1" hangingPunct="1"/>
            <a:r>
              <a:rPr lang="es-ES" sz="2650" dirty="0" smtClean="0">
                <a:latin typeface="Arial" charset="0"/>
              </a:rPr>
              <a:t> Repaso de acuerdos (si se han alcanzado) y continuar trabajando en casa.</a:t>
            </a:r>
          </a:p>
          <a:p>
            <a:pPr marL="182563" lvl="1" indent="-3175" algn="just" eaLnBrk="1" hangingPunct="1"/>
            <a:r>
              <a:rPr lang="es-ES" sz="2650" dirty="0" smtClean="0">
                <a:latin typeface="Arial" charset="0"/>
              </a:rPr>
              <a:t> Redactar acuerdos parciales, si los hubiera en el momento o a posteriori. Si no los hubiera, esbozar algo que se haya entendido de la mediación y mandarlo por email (evaluación positiva y/o neutral).</a:t>
            </a:r>
          </a:p>
          <a:p>
            <a:pPr marL="182563" lvl="1" indent="-3175" algn="just" eaLnBrk="1" hangingPunct="1"/>
            <a:r>
              <a:rPr lang="es-ES" sz="2650" dirty="0" smtClean="0">
                <a:latin typeface="Arial" charset="0"/>
              </a:rPr>
              <a:t> Volver a ver al niño.</a:t>
            </a:r>
          </a:p>
        </p:txBody>
      </p:sp>
      <p:sp>
        <p:nvSpPr>
          <p:cNvPr id="14339" name="Rectangle 2"/>
          <p:cNvSpPr>
            <a:spLocks noGrp="1"/>
          </p:cNvSpPr>
          <p:nvPr>
            <p:ph type="title"/>
          </p:nvPr>
        </p:nvSpPr>
        <p:spPr>
          <a:xfrm>
            <a:off x="5004048" y="116632"/>
            <a:ext cx="3869060" cy="990600"/>
          </a:xfrm>
        </p:spPr>
        <p:txBody>
          <a:bodyPr/>
          <a:lstStyle/>
          <a:p>
            <a:pPr algn="l" eaLnBrk="1" hangingPunct="1"/>
            <a:r>
              <a:rPr lang="es-ES" dirty="0" smtClean="0">
                <a:latin typeface="Arial" charset="0"/>
                <a:cs typeface="Arial" charset="0"/>
              </a:rPr>
              <a:t>Segundo día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p:cNvSpPr>
          <p:nvPr>
            <p:ph type="body" idx="1"/>
          </p:nvPr>
        </p:nvSpPr>
        <p:spPr>
          <a:xfrm>
            <a:off x="323528" y="764704"/>
            <a:ext cx="8677275" cy="5832648"/>
          </a:xfrm>
        </p:spPr>
        <p:txBody>
          <a:bodyPr>
            <a:noAutofit/>
          </a:bodyPr>
          <a:lstStyle/>
          <a:p>
            <a:pPr marL="0" indent="0" algn="just">
              <a:buFont typeface="Courier New" pitchFamily="49" charset="0"/>
              <a:buChar char="o"/>
              <a:defRPr/>
            </a:pPr>
            <a:r>
              <a:rPr lang="es-ES" sz="2650" dirty="0" smtClean="0">
                <a:latin typeface="Arial" charset="0"/>
              </a:rPr>
              <a:t> Repaso de tareas. ¿Algo nuevo que comentar?</a:t>
            </a:r>
          </a:p>
          <a:p>
            <a:pPr marL="3175" lvl="1" indent="0" algn="just" eaLnBrk="1" hangingPunct="1">
              <a:defRPr/>
            </a:pPr>
            <a:r>
              <a:rPr lang="es-ES" sz="2650" dirty="0" smtClean="0">
                <a:latin typeface="Arial" charset="0"/>
              </a:rPr>
              <a:t> ¿Qué tal vuestra comunicación? ¿Contacto con el niño?</a:t>
            </a:r>
          </a:p>
          <a:p>
            <a:pPr marL="0" lvl="1" indent="0" algn="just" eaLnBrk="1" hangingPunct="1">
              <a:buFont typeface="Verdana" pitchFamily="34" charset="0"/>
              <a:buNone/>
              <a:defRPr/>
            </a:pPr>
            <a:r>
              <a:rPr lang="es-ES" sz="2650" dirty="0" smtClean="0">
                <a:latin typeface="Arial" charset="0"/>
              </a:rPr>
              <a:t>Terminar el trabajo de las alternativas:</a:t>
            </a:r>
          </a:p>
          <a:p>
            <a:pPr marL="179388" lvl="1" indent="0" algn="just">
              <a:defRPr/>
            </a:pPr>
            <a:r>
              <a:rPr lang="es-ES" sz="2650" dirty="0" smtClean="0">
                <a:latin typeface="Arial" charset="0"/>
              </a:rPr>
              <a:t> Escribir acuerdos parciales, si los hubiera, o escribirlos a posteriori. Si no los hubiera, esbozar algo que se haya entendido de la mediación y mandarlo por email.</a:t>
            </a:r>
          </a:p>
          <a:p>
            <a:pPr marL="179388" lvl="1" indent="0" algn="just" eaLnBrk="1" hangingPunct="1">
              <a:defRPr/>
            </a:pPr>
            <a:r>
              <a:rPr lang="es-ES" sz="2650" dirty="0" smtClean="0">
                <a:latin typeface="Arial" charset="0"/>
              </a:rPr>
              <a:t> Acuerdos parciales: redactarlos, mencionar los temas que se trataron aunque no se llegaran a acuerdos.</a:t>
            </a:r>
          </a:p>
          <a:p>
            <a:pPr marL="179388" lvl="1" indent="0" algn="just" eaLnBrk="1" hangingPunct="1">
              <a:defRPr/>
            </a:pPr>
            <a:r>
              <a:rPr lang="es-ES" sz="2650" dirty="0" smtClean="0">
                <a:latin typeface="Arial" charset="0"/>
              </a:rPr>
              <a:t> Si hay un acuerdo total, los abogados de las partes deben verificar el acuerdo antes de firmarlo. Verificar si el acuerdo hay que mandarlo a alguna otra instancia.</a:t>
            </a:r>
            <a:endParaRPr lang="es-ES" sz="2650" dirty="0" smtClean="0"/>
          </a:p>
        </p:txBody>
      </p:sp>
      <p:sp>
        <p:nvSpPr>
          <p:cNvPr id="15363" name="Rectangle 2"/>
          <p:cNvSpPr>
            <a:spLocks noGrp="1"/>
          </p:cNvSpPr>
          <p:nvPr>
            <p:ph type="title"/>
          </p:nvPr>
        </p:nvSpPr>
        <p:spPr>
          <a:xfrm>
            <a:off x="5292080" y="0"/>
            <a:ext cx="3653036" cy="990600"/>
          </a:xfrm>
        </p:spPr>
        <p:txBody>
          <a:bodyPr/>
          <a:lstStyle/>
          <a:p>
            <a:pPr algn="l" eaLnBrk="1" hangingPunct="1"/>
            <a:r>
              <a:rPr lang="es-ES" dirty="0" smtClean="0">
                <a:latin typeface="Arial" charset="0"/>
                <a:cs typeface="Arial" charset="0"/>
              </a:rPr>
              <a:t>Tercer día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idx="1"/>
          </p:nvPr>
        </p:nvSpPr>
        <p:spPr>
          <a:xfrm>
            <a:off x="323850" y="332656"/>
            <a:ext cx="8362950" cy="5674444"/>
          </a:xfrm>
        </p:spPr>
        <p:txBody>
          <a:bodyPr>
            <a:noAutofit/>
          </a:bodyPr>
          <a:lstStyle/>
          <a:p>
            <a:pPr marL="0" indent="0" eaLnBrk="1" hangingPunct="1">
              <a:lnSpc>
                <a:spcPct val="90000"/>
              </a:lnSpc>
              <a:buFont typeface="Wingdings 3" pitchFamily="18" charset="2"/>
              <a:buNone/>
            </a:pPr>
            <a:r>
              <a:rPr lang="es-ES" sz="2600" b="1" dirty="0" smtClean="0">
                <a:latin typeface="Arial" charset="0"/>
              </a:rPr>
              <a:t>Red de Mediadores Transfronterizos</a:t>
            </a:r>
          </a:p>
          <a:p>
            <a:pPr algn="just" eaLnBrk="1" hangingPunct="1">
              <a:lnSpc>
                <a:spcPct val="90000"/>
              </a:lnSpc>
              <a:buFont typeface="Wingdings 3" pitchFamily="18" charset="2"/>
              <a:buNone/>
            </a:pPr>
            <a:endParaRPr lang="es-ES" sz="2600" dirty="0" smtClean="0">
              <a:latin typeface="Arial" charset="0"/>
            </a:endParaRPr>
          </a:p>
          <a:p>
            <a:pPr marL="0" indent="0" algn="just" eaLnBrk="1" hangingPunct="1">
              <a:lnSpc>
                <a:spcPct val="90000"/>
              </a:lnSpc>
              <a:buFont typeface="Wingdings 3" pitchFamily="18" charset="2"/>
              <a:buNone/>
            </a:pPr>
            <a:r>
              <a:rPr lang="es-ES" sz="2600" dirty="0" smtClean="0">
                <a:latin typeface="Arial" charset="0"/>
              </a:rPr>
              <a:t>A raíz de la DIRECTIVA 2008/52/CE del Parlamento Europeo y del Consejo de 21 de mayo de 2008 en asuntos civiles en litigios transfronterizos, tres instituciones europeas </a:t>
            </a:r>
            <a:r>
              <a:rPr lang="es-ES" sz="2600" u="sng" dirty="0" err="1" smtClean="0">
                <a:latin typeface="Arial" charset="0"/>
              </a:rPr>
              <a:t>Child</a:t>
            </a:r>
            <a:r>
              <a:rPr lang="es-ES" sz="2600" u="sng" dirty="0" smtClean="0">
                <a:latin typeface="Arial" charset="0"/>
              </a:rPr>
              <a:t> </a:t>
            </a:r>
            <a:r>
              <a:rPr lang="es-ES" sz="2600" u="sng" dirty="0" err="1" smtClean="0">
                <a:latin typeface="Arial" charset="0"/>
              </a:rPr>
              <a:t>Focus</a:t>
            </a:r>
            <a:r>
              <a:rPr lang="es-ES" sz="2600" dirty="0" smtClean="0">
                <a:latin typeface="Arial" charset="0"/>
              </a:rPr>
              <a:t> (Bélgica), la </a:t>
            </a:r>
            <a:r>
              <a:rPr lang="es-ES" sz="2600" u="sng" dirty="0" smtClean="0">
                <a:latin typeface="Arial" charset="0"/>
              </a:rPr>
              <a:t>Universidad Católica de Lovaina </a:t>
            </a:r>
            <a:r>
              <a:rPr lang="es-ES" sz="2600" dirty="0" smtClean="0">
                <a:latin typeface="Arial" charset="0"/>
              </a:rPr>
              <a:t>(</a:t>
            </a:r>
            <a:r>
              <a:rPr lang="es-ES" sz="2600" dirty="0" err="1" smtClean="0">
                <a:latin typeface="Arial" charset="0"/>
              </a:rPr>
              <a:t>KULeuven</a:t>
            </a:r>
            <a:r>
              <a:rPr lang="es-ES" sz="2600" dirty="0" smtClean="0">
                <a:latin typeface="Arial" charset="0"/>
              </a:rPr>
              <a:t>) y la ONG </a:t>
            </a:r>
            <a:r>
              <a:rPr lang="es-ES" sz="2600" u="sng" dirty="0" smtClean="0">
                <a:latin typeface="Arial" charset="0"/>
              </a:rPr>
              <a:t>Alemana MIKK </a:t>
            </a:r>
            <a:r>
              <a:rPr lang="es-ES" sz="2600" dirty="0" smtClean="0">
                <a:latin typeface="Arial" charset="0"/>
              </a:rPr>
              <a:t>(</a:t>
            </a:r>
            <a:r>
              <a:rPr lang="es-ES" sz="2600" dirty="0" err="1" smtClean="0">
                <a:latin typeface="Arial" charset="0"/>
              </a:rPr>
              <a:t>Mediation</a:t>
            </a:r>
            <a:r>
              <a:rPr lang="es-ES" sz="2600" dirty="0" smtClean="0">
                <a:latin typeface="Arial" charset="0"/>
              </a:rPr>
              <a:t> </a:t>
            </a:r>
            <a:r>
              <a:rPr lang="es-ES" sz="2600" dirty="0" err="1" smtClean="0">
                <a:latin typeface="Arial" charset="0"/>
              </a:rPr>
              <a:t>bei</a:t>
            </a:r>
            <a:r>
              <a:rPr lang="es-ES" sz="2600" dirty="0" smtClean="0">
                <a:latin typeface="Arial" charset="0"/>
              </a:rPr>
              <a:t> </a:t>
            </a:r>
            <a:r>
              <a:rPr lang="es-ES" sz="2600" dirty="0" err="1" smtClean="0">
                <a:latin typeface="Arial" charset="0"/>
              </a:rPr>
              <a:t>internationalen</a:t>
            </a:r>
            <a:r>
              <a:rPr lang="es-ES" sz="2600" dirty="0" smtClean="0">
                <a:latin typeface="Arial" charset="0"/>
              </a:rPr>
              <a:t> </a:t>
            </a:r>
            <a:r>
              <a:rPr lang="es-ES" sz="2600" dirty="0" err="1" smtClean="0">
                <a:latin typeface="Arial" charset="0"/>
              </a:rPr>
              <a:t>Kindschaftskonflikten</a:t>
            </a:r>
            <a:r>
              <a:rPr lang="es-ES" sz="2600" dirty="0" smtClean="0">
                <a:latin typeface="Arial" charset="0"/>
              </a:rPr>
              <a:t>), con el apoyo del Centro holandés para casos de Sustracción Internacional de Menores, crearon un </a:t>
            </a:r>
            <a:r>
              <a:rPr lang="es-ES" sz="2600" u="sng" dirty="0" smtClean="0">
                <a:latin typeface="Arial" charset="0"/>
              </a:rPr>
              <a:t>programa unificado de formación en mediación familiar internacional</a:t>
            </a:r>
            <a:r>
              <a:rPr lang="es-ES" sz="2600" dirty="0" smtClean="0">
                <a:latin typeface="Arial" charset="0"/>
              </a:rPr>
              <a:t>. </a:t>
            </a:r>
          </a:p>
          <a:p>
            <a:pPr algn="just" eaLnBrk="1" hangingPunct="1">
              <a:lnSpc>
                <a:spcPct val="90000"/>
              </a:lnSpc>
              <a:buFont typeface="Wingdings 3" pitchFamily="18" charset="2"/>
              <a:buNone/>
            </a:pPr>
            <a:endParaRPr lang="es-ES" sz="2600" dirty="0" smtClean="0">
              <a:latin typeface="Arial" charset="0"/>
            </a:endParaRPr>
          </a:p>
          <a:p>
            <a:pPr marL="0" indent="0" algn="just" eaLnBrk="1" hangingPunct="1">
              <a:lnSpc>
                <a:spcPct val="90000"/>
              </a:lnSpc>
              <a:buFont typeface="Wingdings 3" pitchFamily="18" charset="2"/>
              <a:buNone/>
              <a:tabLst>
                <a:tab pos="0" algn="l"/>
              </a:tabLst>
            </a:pPr>
            <a:r>
              <a:rPr lang="es-ES" sz="2600" dirty="0" smtClean="0">
                <a:latin typeface="Arial" charset="0"/>
              </a:rPr>
              <a:t>	Proyecto cofinanciado por la Comisión Europea.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1"/>
          </p:nvPr>
        </p:nvSpPr>
        <p:spPr>
          <a:xfrm>
            <a:off x="250825" y="260350"/>
            <a:ext cx="8642350" cy="6192838"/>
          </a:xfrm>
        </p:spPr>
        <p:txBody>
          <a:bodyPr/>
          <a:lstStyle/>
          <a:p>
            <a:pPr eaLnBrk="1" hangingPunct="1">
              <a:buFont typeface="Wingdings 3" pitchFamily="18" charset="2"/>
              <a:buNone/>
            </a:pPr>
            <a:r>
              <a:rPr lang="es-ES" sz="2100" dirty="0" smtClean="0">
                <a:latin typeface="Arial" pitchFamily="34" charset="0"/>
                <a:cs typeface="Arial" pitchFamily="34" charset="0"/>
              </a:rPr>
              <a:t>El proyecto contó con tres fases:</a:t>
            </a:r>
          </a:p>
          <a:p>
            <a:pPr marL="0" indent="0" algn="just" eaLnBrk="1" hangingPunct="1">
              <a:buFont typeface="Wingdings 3" pitchFamily="18" charset="2"/>
              <a:buNone/>
            </a:pPr>
            <a:r>
              <a:rPr lang="es-ES" sz="2100" dirty="0" smtClean="0">
                <a:latin typeface="Arial" pitchFamily="34" charset="0"/>
                <a:cs typeface="Arial" pitchFamily="34" charset="0"/>
              </a:rPr>
              <a:t>1º </a:t>
            </a:r>
            <a:r>
              <a:rPr lang="es-ES" sz="2100" b="1" u="sng" dirty="0" smtClean="0">
                <a:latin typeface="Arial" pitchFamily="34" charset="0"/>
                <a:cs typeface="Arial" pitchFamily="34" charset="0"/>
              </a:rPr>
              <a:t>Investigación</a:t>
            </a:r>
            <a:r>
              <a:rPr lang="es-ES" sz="2100" b="1" dirty="0" smtClean="0">
                <a:latin typeface="Arial" pitchFamily="34" charset="0"/>
                <a:cs typeface="Arial" pitchFamily="34" charset="0"/>
              </a:rPr>
              <a:t>: </a:t>
            </a:r>
            <a:r>
              <a:rPr lang="es-ES" sz="2100" dirty="0" smtClean="0">
                <a:latin typeface="Arial" pitchFamily="34" charset="0"/>
                <a:cs typeface="Arial" pitchFamily="34" charset="0"/>
              </a:rPr>
              <a:t>antes de impartir las sesiones de formación, las asociaciones implicadas investigaron y analizaron la </a:t>
            </a:r>
            <a:r>
              <a:rPr lang="es-ES" sz="2100" u="sng" dirty="0" smtClean="0">
                <a:latin typeface="Arial" pitchFamily="34" charset="0"/>
                <a:cs typeface="Arial" pitchFamily="34" charset="0"/>
              </a:rPr>
              <a:t>realidad de la mediación familiar en Europa</a:t>
            </a:r>
            <a:r>
              <a:rPr lang="es-ES" sz="2100" dirty="0" smtClean="0">
                <a:latin typeface="Arial" pitchFamily="34" charset="0"/>
                <a:cs typeface="Arial" pitchFamily="34" charset="0"/>
              </a:rPr>
              <a:t> a través de: la </a:t>
            </a:r>
            <a:r>
              <a:rPr lang="es-ES" sz="2100" u="sng" dirty="0" smtClean="0">
                <a:latin typeface="Arial" pitchFamily="34" charset="0"/>
                <a:cs typeface="Arial" pitchFamily="34" charset="0"/>
              </a:rPr>
              <a:t>formación</a:t>
            </a:r>
            <a:r>
              <a:rPr lang="es-ES" sz="2100" dirty="0" smtClean="0">
                <a:latin typeface="Arial" pitchFamily="34" charset="0"/>
                <a:cs typeface="Arial" pitchFamily="34" charset="0"/>
              </a:rPr>
              <a:t> de los mediadores, los </a:t>
            </a:r>
            <a:r>
              <a:rPr lang="es-ES" sz="2100" u="sng" dirty="0" smtClean="0">
                <a:latin typeface="Arial" pitchFamily="34" charset="0"/>
                <a:cs typeface="Arial" pitchFamily="34" charset="0"/>
              </a:rPr>
              <a:t>modelos</a:t>
            </a:r>
            <a:r>
              <a:rPr lang="es-ES" sz="2100" dirty="0" smtClean="0">
                <a:latin typeface="Arial" pitchFamily="34" charset="0"/>
                <a:cs typeface="Arial" pitchFamily="34" charset="0"/>
              </a:rPr>
              <a:t> de mediación, el </a:t>
            </a:r>
            <a:r>
              <a:rPr lang="es-ES" sz="2100" u="sng" dirty="0" smtClean="0">
                <a:latin typeface="Arial" pitchFamily="34" charset="0"/>
                <a:cs typeface="Arial" pitchFamily="34" charset="0"/>
              </a:rPr>
              <a:t>acceso a la formación</a:t>
            </a:r>
            <a:r>
              <a:rPr lang="es-ES" sz="2100" dirty="0" smtClean="0">
                <a:latin typeface="Arial" pitchFamily="34" charset="0"/>
                <a:cs typeface="Arial" pitchFamily="34" charset="0"/>
              </a:rPr>
              <a:t>, las </a:t>
            </a:r>
            <a:r>
              <a:rPr lang="es-ES" sz="2100" u="sng" dirty="0" smtClean="0">
                <a:latin typeface="Arial" pitchFamily="34" charset="0"/>
                <a:cs typeface="Arial" pitchFamily="34" charset="0"/>
              </a:rPr>
              <a:t>organizaciones de mediación</a:t>
            </a:r>
            <a:r>
              <a:rPr lang="es-ES" sz="2100" dirty="0" smtClean="0">
                <a:latin typeface="Arial" pitchFamily="34" charset="0"/>
                <a:cs typeface="Arial" pitchFamily="34" charset="0"/>
              </a:rPr>
              <a:t>, la </a:t>
            </a:r>
            <a:r>
              <a:rPr lang="es-ES" sz="2100" u="sng" dirty="0" smtClean="0">
                <a:latin typeface="Arial" pitchFamily="34" charset="0"/>
                <a:cs typeface="Arial" pitchFamily="34" charset="0"/>
              </a:rPr>
              <a:t>legislación en materia de familia</a:t>
            </a:r>
            <a:r>
              <a:rPr lang="es-ES" sz="2100" dirty="0" smtClean="0">
                <a:latin typeface="Arial" pitchFamily="34" charset="0"/>
                <a:cs typeface="Arial" pitchFamily="34" charset="0"/>
              </a:rPr>
              <a:t>, el estudio del </a:t>
            </a:r>
            <a:r>
              <a:rPr lang="es-ES" sz="2100" u="sng" dirty="0" smtClean="0">
                <a:latin typeface="Arial" pitchFamily="34" charset="0"/>
                <a:cs typeface="Arial" pitchFamily="34" charset="0"/>
              </a:rPr>
              <a:t>potencial de la mediación familiar para su aplicación al plano internacional </a:t>
            </a:r>
            <a:r>
              <a:rPr lang="es-ES" sz="2100" dirty="0" smtClean="0">
                <a:latin typeface="Arial" pitchFamily="34" charset="0"/>
                <a:cs typeface="Arial" pitchFamily="34" charset="0"/>
              </a:rPr>
              <a:t>etc.. </a:t>
            </a:r>
          </a:p>
          <a:p>
            <a:pPr marL="0" indent="0" algn="just">
              <a:buNone/>
            </a:pPr>
            <a:r>
              <a:rPr lang="es-ES" sz="2100" dirty="0" smtClean="0">
                <a:latin typeface="Arial" pitchFamily="34" charset="0"/>
                <a:cs typeface="Arial" pitchFamily="34" charset="0"/>
              </a:rPr>
              <a:t>2º </a:t>
            </a:r>
            <a:r>
              <a:rPr lang="es-ES" sz="2100" b="1" u="sng" dirty="0" smtClean="0">
                <a:latin typeface="Arial" pitchFamily="34" charset="0"/>
                <a:cs typeface="Arial" pitchFamily="34" charset="0"/>
              </a:rPr>
              <a:t>Formación unificada en mediación familiar internacional</a:t>
            </a:r>
            <a:r>
              <a:rPr lang="es-ES" sz="2100" dirty="0" smtClean="0">
                <a:latin typeface="Arial" pitchFamily="34" charset="0"/>
                <a:cs typeface="Arial" pitchFamily="34" charset="0"/>
              </a:rPr>
              <a:t>: una vez finalizada la investigación, se diseñó </a:t>
            </a:r>
            <a:r>
              <a:rPr lang="es-ES" sz="2100" u="sng" dirty="0" smtClean="0">
                <a:latin typeface="Arial" pitchFamily="34" charset="0"/>
                <a:cs typeface="Arial" pitchFamily="34" charset="0"/>
              </a:rPr>
              <a:t>una formación específica </a:t>
            </a:r>
            <a:r>
              <a:rPr lang="es-ES" sz="2100" dirty="0" smtClean="0">
                <a:latin typeface="Arial" pitchFamily="34" charset="0"/>
                <a:cs typeface="Arial" pitchFamily="34" charset="0"/>
              </a:rPr>
              <a:t>en esta materia organizándose dos cursos. El primer curso se desarrolló entre septiembre y octubre de 2011, formando a 20 mediadores familiares de varios estados miembros. El segundo fue entre enero y mayo de 2012. (80 horas de formación). </a:t>
            </a:r>
          </a:p>
          <a:p>
            <a:pPr marL="0" indent="0" eaLnBrk="1" hangingPunct="1">
              <a:buFont typeface="Wingdings 3" pitchFamily="18" charset="2"/>
              <a:buNone/>
            </a:pPr>
            <a:r>
              <a:rPr lang="es-ES" sz="2100" dirty="0" smtClean="0">
                <a:latin typeface="Arial" pitchFamily="34" charset="0"/>
                <a:cs typeface="Arial" pitchFamily="34" charset="0"/>
              </a:rPr>
              <a:t>3º </a:t>
            </a:r>
            <a:r>
              <a:rPr lang="es-ES" sz="2100" b="1" u="sng" dirty="0" smtClean="0">
                <a:latin typeface="Arial" pitchFamily="34" charset="0"/>
                <a:cs typeface="Arial" pitchFamily="34" charset="0"/>
              </a:rPr>
              <a:t>Divulgación</a:t>
            </a:r>
            <a:r>
              <a:rPr lang="es-ES" sz="2100" dirty="0" smtClean="0">
                <a:latin typeface="Arial" pitchFamily="34" charset="0"/>
                <a:cs typeface="Arial" pitchFamily="34" charset="0"/>
              </a:rPr>
              <a:t>: Creación y lanzamiento de una red internacional de mediadores familiares que se propague en toda Europa: </a:t>
            </a:r>
          </a:p>
          <a:p>
            <a:pPr marL="0" indent="0" algn="ctr" eaLnBrk="1" hangingPunct="1">
              <a:buFont typeface="Wingdings 3" pitchFamily="18" charset="2"/>
              <a:buNone/>
            </a:pPr>
            <a:r>
              <a:rPr lang="es-ES" sz="2800" b="1" dirty="0" smtClean="0">
                <a:latin typeface="Arial" pitchFamily="34" charset="0"/>
                <a:cs typeface="Arial" pitchFamily="34" charset="0"/>
                <a:hlinkClick r:id="rId2"/>
              </a:rPr>
              <a:t>http://www.crossbordermediator.eu/</a:t>
            </a:r>
            <a:endParaRPr lang="es-ES" sz="2800" b="1" dirty="0" smtClean="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323528" y="274638"/>
            <a:ext cx="8424936" cy="1143000"/>
          </a:xfrm>
        </p:spPr>
        <p:txBody>
          <a:bodyPr wrap="square" lIns="91440" tIns="45720" rIns="91440" bIns="45720" numCol="1" anchorCtr="0" compatLnSpc="1">
            <a:prstTxWarp prst="textNoShape">
              <a:avLst/>
            </a:prstTxWarp>
          </a:bodyPr>
          <a:lstStyle/>
          <a:p>
            <a:pPr eaLnBrk="1" hangingPunct="1">
              <a:defRPr/>
            </a:pPr>
            <a:r>
              <a:rPr lang="es-ES" sz="2800" dirty="0" smtClean="0">
                <a:effectLst/>
                <a:latin typeface="Arial" charset="0"/>
              </a:rPr>
              <a:t>¿Cuándo se debería recurrir a una mediación familiar transfronteriza?</a:t>
            </a:r>
            <a:r>
              <a:rPr lang="es-ES" sz="3700" dirty="0" smtClean="0">
                <a:effectLst/>
              </a:rPr>
              <a:t> </a:t>
            </a:r>
          </a:p>
        </p:txBody>
      </p:sp>
      <p:sp>
        <p:nvSpPr>
          <p:cNvPr id="18434" name="Rectangle 3"/>
          <p:cNvSpPr>
            <a:spLocks noGrp="1"/>
          </p:cNvSpPr>
          <p:nvPr>
            <p:ph type="body" idx="1"/>
          </p:nvPr>
        </p:nvSpPr>
        <p:spPr>
          <a:xfrm>
            <a:off x="250825" y="1341438"/>
            <a:ext cx="8435975" cy="4895874"/>
          </a:xfrm>
        </p:spPr>
        <p:txBody>
          <a:bodyPr>
            <a:normAutofit lnSpcReduction="10000"/>
          </a:bodyPr>
          <a:lstStyle/>
          <a:p>
            <a:pPr algn="just" eaLnBrk="1" hangingPunct="1">
              <a:lnSpc>
                <a:spcPct val="80000"/>
              </a:lnSpc>
              <a:buFont typeface="Wingdings 3" pitchFamily="18" charset="2"/>
              <a:buNone/>
            </a:pPr>
            <a:endParaRPr lang="es-ES" sz="2800" dirty="0" smtClean="0"/>
          </a:p>
          <a:p>
            <a:pPr marL="0" indent="0" algn="just" eaLnBrk="1" hangingPunct="1">
              <a:lnSpc>
                <a:spcPct val="80000"/>
              </a:lnSpc>
              <a:buFont typeface="Wingdings 3" pitchFamily="18" charset="2"/>
              <a:buNone/>
            </a:pPr>
            <a:r>
              <a:rPr lang="es-ES" sz="2800" b="1" dirty="0" smtClean="0">
                <a:latin typeface="Arial" charset="0"/>
              </a:rPr>
              <a:t>1. Cuando su hijo/a haya sido sustraído por el otro progenitor/a.</a:t>
            </a:r>
          </a:p>
          <a:p>
            <a:pPr algn="just" eaLnBrk="1" hangingPunct="1">
              <a:lnSpc>
                <a:spcPct val="80000"/>
              </a:lnSpc>
              <a:buFont typeface="Wingdings 3" pitchFamily="18" charset="2"/>
              <a:buNone/>
            </a:pPr>
            <a:endParaRPr lang="es-ES" sz="2800" b="1" u="sng" dirty="0" smtClean="0">
              <a:latin typeface="Arial" charset="0"/>
            </a:endParaRPr>
          </a:p>
          <a:p>
            <a:pPr marL="0" indent="0" algn="just">
              <a:lnSpc>
                <a:spcPct val="80000"/>
              </a:lnSpc>
              <a:buNone/>
            </a:pPr>
            <a:r>
              <a:rPr lang="es-ES" sz="2800" b="1" dirty="0" smtClean="0">
                <a:latin typeface="Arial" charset="0"/>
              </a:rPr>
              <a:t>2. Cuando uno de lo progenitores quiera mudarse al extranjero.</a:t>
            </a:r>
            <a:endParaRPr lang="es-ES" sz="2800" b="1" i="1" dirty="0" smtClean="0">
              <a:latin typeface="Arial" charset="0"/>
            </a:endParaRPr>
          </a:p>
          <a:p>
            <a:pPr algn="just" eaLnBrk="1" hangingPunct="1">
              <a:lnSpc>
                <a:spcPct val="80000"/>
              </a:lnSpc>
              <a:buFont typeface="Wingdings 3" pitchFamily="18" charset="2"/>
              <a:buNone/>
            </a:pPr>
            <a:endParaRPr lang="es-ES" sz="2800" b="1" u="sng" dirty="0" smtClean="0">
              <a:latin typeface="Arial" charset="0"/>
            </a:endParaRPr>
          </a:p>
          <a:p>
            <a:pPr marL="0" indent="0" algn="just">
              <a:lnSpc>
                <a:spcPct val="80000"/>
              </a:lnSpc>
              <a:buNone/>
            </a:pPr>
            <a:r>
              <a:rPr lang="es-ES" sz="2800" b="1" dirty="0" smtClean="0">
                <a:latin typeface="Arial" charset="0"/>
              </a:rPr>
              <a:t>3. Cuando tenga miedo de que su hijo/a sea sustraído por el otro progenitor/a.</a:t>
            </a:r>
          </a:p>
          <a:p>
            <a:pPr algn="just">
              <a:lnSpc>
                <a:spcPct val="80000"/>
              </a:lnSpc>
              <a:buNone/>
            </a:pPr>
            <a:endParaRPr lang="es-ES" sz="2800" b="1" i="1" dirty="0" smtClean="0">
              <a:latin typeface="Arial" charset="0"/>
            </a:endParaRPr>
          </a:p>
          <a:p>
            <a:pPr marL="0" indent="0" algn="just">
              <a:lnSpc>
                <a:spcPct val="80000"/>
              </a:lnSpc>
              <a:buNone/>
            </a:pPr>
            <a:r>
              <a:rPr lang="es-ES" sz="2800" b="1" dirty="0" smtClean="0">
                <a:latin typeface="Arial" charset="0"/>
              </a:rPr>
              <a:t>4. Cuando quiera que su hijo se vaya a vivir al extranjero con usted.</a:t>
            </a:r>
          </a:p>
          <a:p>
            <a:pPr algn="just">
              <a:lnSpc>
                <a:spcPct val="80000"/>
              </a:lnSpc>
              <a:buNone/>
            </a:pPr>
            <a:endParaRPr lang="es-ES" sz="2400" b="1" i="1" dirty="0" smtClean="0">
              <a:latin typeface="Arial" charset="0"/>
            </a:endParaRPr>
          </a:p>
          <a:p>
            <a:pPr algn="ctr">
              <a:lnSpc>
                <a:spcPct val="80000"/>
              </a:lnSpc>
              <a:buNone/>
            </a:pPr>
            <a:r>
              <a:rPr lang="es-ES" sz="3200" b="1" dirty="0" smtClean="0">
                <a:latin typeface="Arial" charset="0"/>
                <a:hlinkClick r:id="rId2"/>
              </a:rPr>
              <a:t>http://www.crossbordermediator.eu/</a:t>
            </a:r>
            <a:r>
              <a:rPr lang="es-ES" sz="3200" b="1" dirty="0" smtClean="0">
                <a:latin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3) Víctimas específicas</a:t>
            </a:r>
            <a:endParaRPr lang="es-E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124744"/>
            <a:ext cx="8046155" cy="4525962"/>
          </a:xfrm>
          <a:prstGeom prst="rect">
            <a:avLst/>
          </a:prstGeom>
          <a:noFill/>
          <a:ln w="9525">
            <a:noFill/>
            <a:miter lim="800000"/>
            <a:headEnd/>
            <a:tailEnd/>
          </a:ln>
        </p:spPr>
      </p:pic>
      <p:sp>
        <p:nvSpPr>
          <p:cNvPr id="4" name="3 CuadroTexto"/>
          <p:cNvSpPr txBox="1"/>
          <p:nvPr/>
        </p:nvSpPr>
        <p:spPr>
          <a:xfrm>
            <a:off x="1115616" y="5805264"/>
            <a:ext cx="7416824" cy="369332"/>
          </a:xfrm>
          <a:prstGeom prst="rect">
            <a:avLst/>
          </a:prstGeom>
          <a:noFill/>
        </p:spPr>
        <p:txBody>
          <a:bodyPr wrap="square" rtlCol="0">
            <a:spAutoFit/>
          </a:bodyPr>
          <a:lstStyle/>
          <a:p>
            <a:r>
              <a:rPr lang="es-ES" dirty="0" smtClean="0"/>
              <a:t>https://www.youtube.com/watch?v=4UnQWSt9yNI</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Marcador de contenido"/>
          <p:cNvSpPr>
            <a:spLocks noGrp="1"/>
          </p:cNvSpPr>
          <p:nvPr>
            <p:ph idx="1"/>
          </p:nvPr>
        </p:nvSpPr>
        <p:spPr>
          <a:xfrm>
            <a:off x="395536" y="404664"/>
            <a:ext cx="8391847" cy="5663530"/>
          </a:xfrm>
        </p:spPr>
        <p:txBody>
          <a:bodyPr>
            <a:normAutofit/>
          </a:bodyPr>
          <a:lstStyle/>
          <a:p>
            <a:pPr marL="0" indent="0" algn="just">
              <a:buFontTx/>
              <a:buNone/>
            </a:pPr>
            <a:r>
              <a:rPr lang="es-ES" sz="3600" dirty="0" smtClean="0">
                <a:latin typeface="Arial" charset="0"/>
              </a:rPr>
              <a:t>La mediación familiar se impone como un instrumento eficaz, rápido que permite a las partes intentar ver lo mejor para sus vidas y las de sus hijos en ese futuro en el que por motivos de lo más diverso (sentimentales, laborales, económicos) deben plantearse su relación familiar de otra manera, sin vencedores ni vencidos, sin víctimas ni victimarios.</a:t>
            </a:r>
            <a:endParaRPr lang="es-ES" sz="3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116632"/>
            <a:ext cx="8229600" cy="1301006"/>
          </a:xfrm>
        </p:spPr>
        <p:txBody>
          <a:bodyPr>
            <a:normAutofit fontScale="90000"/>
          </a:bodyPr>
          <a:lstStyle/>
          <a:p>
            <a:r>
              <a:rPr lang="es-ES" sz="3600" dirty="0" smtClean="0">
                <a:latin typeface="Arial" charset="0"/>
              </a:rPr>
              <a:t/>
            </a:r>
            <a:br>
              <a:rPr lang="es-ES" sz="3600" dirty="0" smtClean="0">
                <a:latin typeface="Arial" charset="0"/>
              </a:rPr>
            </a:br>
            <a:r>
              <a:rPr lang="es-ES" sz="3600" dirty="0" smtClean="0">
                <a:latin typeface="Arial" charset="0"/>
              </a:rPr>
              <a:t>POYECTO MED ENF – </a:t>
            </a:r>
            <a:r>
              <a:rPr lang="es-ES" sz="3600" dirty="0" err="1" smtClean="0">
                <a:latin typeface="Arial" charset="0"/>
              </a:rPr>
              <a:t>Partner</a:t>
            </a:r>
            <a:r>
              <a:rPr lang="es-ES" sz="3600" dirty="0" smtClean="0">
                <a:latin typeface="Arial" charset="0"/>
              </a:rPr>
              <a:t>: </a:t>
            </a:r>
            <a:r>
              <a:rPr lang="es-ES" sz="3600" dirty="0" err="1" smtClean="0">
                <a:latin typeface="Arial" charset="0"/>
              </a:rPr>
              <a:t>Ascociación</a:t>
            </a:r>
            <a:r>
              <a:rPr lang="es-ES" sz="3600" dirty="0" smtClean="0">
                <a:latin typeface="Arial" charset="0"/>
              </a:rPr>
              <a:t> madrileña de mediadores.</a:t>
            </a:r>
            <a:r>
              <a:rPr lang="es-ES" sz="4400" dirty="0" smtClean="0">
                <a:latin typeface="Arial" charset="0"/>
              </a:rPr>
              <a:t/>
            </a:r>
            <a:br>
              <a:rPr lang="es-ES" sz="4400" dirty="0" smtClean="0">
                <a:latin typeface="Arial" charset="0"/>
              </a:rPr>
            </a:br>
            <a:endParaRPr lang="es-ES" dirty="0" smtClean="0"/>
          </a:p>
        </p:txBody>
      </p:sp>
      <p:sp>
        <p:nvSpPr>
          <p:cNvPr id="44035" name="Rectangle 3"/>
          <p:cNvSpPr>
            <a:spLocks noGrp="1" noChangeArrowheads="1"/>
          </p:cNvSpPr>
          <p:nvPr>
            <p:ph type="body" idx="1"/>
          </p:nvPr>
        </p:nvSpPr>
        <p:spPr>
          <a:xfrm>
            <a:off x="395536" y="1340768"/>
            <a:ext cx="8137277" cy="4857750"/>
          </a:xfrm>
        </p:spPr>
        <p:txBody>
          <a:bodyPr>
            <a:noAutofit/>
          </a:bodyPr>
          <a:lstStyle/>
          <a:p>
            <a:pPr algn="just"/>
            <a:r>
              <a:rPr lang="es-ES" sz="3000" dirty="0" smtClean="0">
                <a:latin typeface="Arial" charset="0"/>
              </a:rPr>
              <a:t>Compromiso de AMM con MED ENF</a:t>
            </a:r>
          </a:p>
          <a:p>
            <a:pPr marL="521208" lvl="3" indent="0" algn="just"/>
            <a:r>
              <a:rPr lang="es-ES" sz="3000" dirty="0" smtClean="0">
                <a:latin typeface="Arial" charset="0"/>
              </a:rPr>
              <a:t> Colaborar en el proyecto a través de expertos.</a:t>
            </a:r>
          </a:p>
          <a:p>
            <a:pPr marL="521208" lvl="3" indent="0" algn="just"/>
            <a:r>
              <a:rPr lang="es-ES" sz="3000" dirty="0" smtClean="0">
                <a:latin typeface="Arial" charset="0"/>
              </a:rPr>
              <a:t> Organizar una jornada de difusión en Madrid 13-11-2014.</a:t>
            </a:r>
          </a:p>
          <a:p>
            <a:pPr marL="521208" lvl="3" indent="0" algn="just"/>
            <a:r>
              <a:rPr lang="es-ES" sz="3000" dirty="0" smtClean="0">
                <a:latin typeface="Arial" charset="0"/>
              </a:rPr>
              <a:t> Organizar un curso específico de mediación con los criterios MED ENF con el fin de que la autoridad central española pueda derivar casos de mediación a toda España.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95536" y="2060848"/>
            <a:ext cx="8137525" cy="3456384"/>
          </a:xfrm>
        </p:spPr>
        <p:txBody>
          <a:bodyPr>
            <a:normAutofit/>
          </a:bodyPr>
          <a:lstStyle/>
          <a:p>
            <a:pPr marL="852678" indent="-742950">
              <a:buFont typeface="+mj-lt"/>
              <a:buAutoNum type="arabicParenR"/>
            </a:pPr>
            <a:r>
              <a:rPr lang="es-ES" sz="4000" dirty="0" smtClean="0">
                <a:latin typeface="Arial" charset="0"/>
              </a:rPr>
              <a:t>Marco legal específico</a:t>
            </a:r>
          </a:p>
          <a:p>
            <a:pPr marL="852678" indent="-742950">
              <a:buFont typeface="+mj-lt"/>
              <a:buAutoNum type="arabicParenR"/>
            </a:pPr>
            <a:r>
              <a:rPr lang="es-ES" sz="4000" dirty="0" smtClean="0">
                <a:latin typeface="Arial" charset="0"/>
              </a:rPr>
              <a:t>Mediación específica, mediador específico, proceso específico. </a:t>
            </a:r>
          </a:p>
          <a:p>
            <a:pPr marL="852678" indent="-742950">
              <a:buFont typeface="+mj-lt"/>
              <a:buAutoNum type="arabicParenR"/>
            </a:pPr>
            <a:r>
              <a:rPr lang="es-ES" sz="4000" dirty="0" smtClean="0">
                <a:latin typeface="Arial" charset="0"/>
              </a:rPr>
              <a:t>Víctimas específicas.</a:t>
            </a:r>
          </a:p>
        </p:txBody>
      </p:sp>
      <p:sp>
        <p:nvSpPr>
          <p:cNvPr id="3" name="2 CuadroTexto"/>
          <p:cNvSpPr txBox="1"/>
          <p:nvPr/>
        </p:nvSpPr>
        <p:spPr>
          <a:xfrm>
            <a:off x="467544" y="404664"/>
            <a:ext cx="7992888" cy="1200329"/>
          </a:xfrm>
          <a:prstGeom prst="rect">
            <a:avLst/>
          </a:prstGeom>
          <a:noFill/>
        </p:spPr>
        <p:txBody>
          <a:bodyPr wrap="square" rtlCol="0">
            <a:spAutoFit/>
          </a:bodyPr>
          <a:lstStyle/>
          <a:p>
            <a:pPr algn="just">
              <a:buFontTx/>
              <a:buNone/>
            </a:pPr>
            <a:r>
              <a:rPr lang="es-ES" sz="3600" dirty="0" smtClean="0">
                <a:latin typeface="Arial" charset="0"/>
              </a:rPr>
              <a:t>¿Qué hay detrás de una mediación familiar transfronteriza?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15404382-photo-of-business-team-triste-asistir-al-seminario.jpg"/>
          <p:cNvPicPr>
            <a:picLocks noGrp="1" noChangeAspect="1"/>
          </p:cNvPicPr>
          <p:nvPr>
            <p:ph idx="1"/>
          </p:nvPr>
        </p:nvPicPr>
        <p:blipFill>
          <a:blip r:embed="rId2" cstate="print"/>
          <a:stretch>
            <a:fillRect/>
          </a:stretch>
        </p:blipFill>
        <p:spPr>
          <a:xfrm>
            <a:off x="827584" y="1484784"/>
            <a:ext cx="7272808" cy="4164335"/>
          </a:xfrm>
        </p:spPr>
      </p:pic>
      <p:sp>
        <p:nvSpPr>
          <p:cNvPr id="3" name="2 Título"/>
          <p:cNvSpPr>
            <a:spLocks noGrp="1"/>
          </p:cNvSpPr>
          <p:nvPr>
            <p:ph type="title"/>
          </p:nvPr>
        </p:nvSpPr>
        <p:spPr/>
        <p:txBody>
          <a:bodyPr/>
          <a:lstStyle/>
          <a:p>
            <a:r>
              <a:rPr lang="es-ES" dirty="0" smtClean="0"/>
              <a:t>1) Marco legal específico</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340768"/>
            <a:ext cx="8363272" cy="4666523"/>
          </a:xfrm>
        </p:spPr>
        <p:txBody>
          <a:bodyPr>
            <a:normAutofit fontScale="92500"/>
          </a:bodyPr>
          <a:lstStyle/>
          <a:p>
            <a:pPr marL="0" indent="0" algn="just"/>
            <a:r>
              <a:rPr lang="es-ES" dirty="0" smtClean="0">
                <a:latin typeface="Arial" pitchFamily="34" charset="0"/>
                <a:cs typeface="Arial" pitchFamily="34" charset="0"/>
              </a:rPr>
              <a:t>Trabajo, basado en casi 80.000 respuestas y con entrevistas directas a alumnos, profesores y empresarios en ocho países europeos  entre ellos España.</a:t>
            </a:r>
          </a:p>
          <a:p>
            <a:pPr marL="0" indent="0" algn="just"/>
            <a:r>
              <a:rPr lang="es-ES" dirty="0" smtClean="0">
                <a:latin typeface="Arial" pitchFamily="34" charset="0"/>
                <a:cs typeface="Arial" pitchFamily="34" charset="0"/>
              </a:rPr>
              <a:t>El 27% de los estudiantes conoce a su pareja mientras estudia en el extranjero. 33% relación estable con una pareja de distinta nacionalidad.</a:t>
            </a:r>
          </a:p>
          <a:p>
            <a:pPr marL="0" indent="0" algn="just"/>
            <a:r>
              <a:rPr lang="es-ES" dirty="0" smtClean="0">
                <a:latin typeface="Arial" pitchFamily="34" charset="0"/>
                <a:cs typeface="Arial" pitchFamily="34" charset="0"/>
              </a:rPr>
              <a:t>La Comisión Europea estima que desde 1987, año en que se inició este programa, han nacido un millón de niños de parejas Erasmus.</a:t>
            </a:r>
          </a:p>
          <a:p>
            <a:pPr marL="0" indent="0" algn="just"/>
            <a:r>
              <a:rPr lang="es-ES" dirty="0" smtClean="0">
                <a:latin typeface="Arial" pitchFamily="34" charset="0"/>
                <a:cs typeface="Arial" pitchFamily="34" charset="0"/>
              </a:rPr>
              <a:t>Programa Erasmus: Curso 2012-2013 ha tenido un total de 268.143 estudiantes.</a:t>
            </a:r>
            <a:endParaRPr lang="es-ES" dirty="0">
              <a:latin typeface="Arial" pitchFamily="34" charset="0"/>
              <a:cs typeface="Arial" pitchFamily="34" charset="0"/>
            </a:endParaRPr>
          </a:p>
        </p:txBody>
      </p:sp>
      <p:sp>
        <p:nvSpPr>
          <p:cNvPr id="3" name="2 Título"/>
          <p:cNvSpPr>
            <a:spLocks noGrp="1"/>
          </p:cNvSpPr>
          <p:nvPr>
            <p:ph type="title"/>
          </p:nvPr>
        </p:nvSpPr>
        <p:spPr/>
        <p:txBody>
          <a:bodyPr/>
          <a:lstStyle/>
          <a:p>
            <a:r>
              <a:rPr lang="es-ES" dirty="0" smtClean="0"/>
              <a:t>Artículo “El País” 22-09-2014</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contenido"/>
          <p:cNvSpPr>
            <a:spLocks noGrp="1"/>
          </p:cNvSpPr>
          <p:nvPr>
            <p:ph idx="1"/>
          </p:nvPr>
        </p:nvSpPr>
        <p:spPr>
          <a:xfrm>
            <a:off x="285750" y="1268759"/>
            <a:ext cx="8572500" cy="4896545"/>
          </a:xfrm>
        </p:spPr>
        <p:txBody>
          <a:bodyPr>
            <a:normAutofit fontScale="92500" lnSpcReduction="10000"/>
          </a:bodyPr>
          <a:lstStyle/>
          <a:p>
            <a:pPr marL="0" indent="0" algn="just" eaLnBrk="1" hangingPunct="1"/>
            <a:r>
              <a:rPr lang="es-ES" sz="2800" dirty="0" smtClean="0">
                <a:latin typeface="Arial" charset="0"/>
              </a:rPr>
              <a:t> Casos de una conflictividad aguda.</a:t>
            </a:r>
          </a:p>
          <a:p>
            <a:pPr marL="0" indent="0" algn="just"/>
            <a:r>
              <a:rPr lang="es-ES" sz="2800" dirty="0" smtClean="0">
                <a:latin typeface="Arial" charset="0"/>
              </a:rPr>
              <a:t> Presión del tiempo:  muchas veces sólo se tienen uno o dos días para completar la mediación.</a:t>
            </a:r>
          </a:p>
          <a:p>
            <a:pPr marL="0" indent="0" algn="just" eaLnBrk="1" hangingPunct="1"/>
            <a:r>
              <a:rPr lang="es-ES" sz="2800" dirty="0" smtClean="0">
                <a:latin typeface="Arial" charset="0"/>
              </a:rPr>
              <a:t> Adaptación del proceso de mediación a las circunstancias: idioma, cultura, lugar de la mediación, proceso judicial, etc...</a:t>
            </a:r>
          </a:p>
          <a:p>
            <a:pPr marL="0" indent="0" algn="just" eaLnBrk="1" hangingPunct="1"/>
            <a:r>
              <a:rPr lang="es-ES" sz="2800" dirty="0" smtClean="0">
                <a:latin typeface="Arial" charset="0"/>
              </a:rPr>
              <a:t> Ambos progenitores están asustados ante la posible “desaparición” de su/s hijo/s de sus vidas.</a:t>
            </a:r>
          </a:p>
          <a:p>
            <a:pPr marL="0" indent="0" algn="just" eaLnBrk="1" hangingPunct="1"/>
            <a:r>
              <a:rPr lang="es-ES" sz="2800" dirty="0" smtClean="0">
                <a:latin typeface="Arial" charset="0"/>
              </a:rPr>
              <a:t> En algunos casos, la pareja se encuentra ante la disolución de su relación, y pueden forzar el proceso judicial como venganza ante la futura separación (denunciar antes de hablar). </a:t>
            </a:r>
          </a:p>
        </p:txBody>
      </p:sp>
      <p:sp>
        <p:nvSpPr>
          <p:cNvPr id="7171" name="2 Título"/>
          <p:cNvSpPr>
            <a:spLocks noGrp="1"/>
          </p:cNvSpPr>
          <p:nvPr>
            <p:ph type="title"/>
          </p:nvPr>
        </p:nvSpPr>
        <p:spPr>
          <a:xfrm>
            <a:off x="251520" y="142875"/>
            <a:ext cx="8640960" cy="1125885"/>
          </a:xfrm>
        </p:spPr>
        <p:txBody>
          <a:bodyPr>
            <a:normAutofit/>
          </a:bodyPr>
          <a:lstStyle/>
          <a:p>
            <a:pPr algn="just" eaLnBrk="1" hangingPunct="1"/>
            <a:r>
              <a:rPr lang="es-ES" sz="3200" b="1" dirty="0" smtClean="0">
                <a:solidFill>
                  <a:schemeClr val="bg2">
                    <a:lumMod val="50000"/>
                  </a:schemeClr>
                </a:solidFill>
                <a:latin typeface="Arial" charset="0"/>
                <a:cs typeface="Arial" charset="0"/>
              </a:rPr>
              <a:t>2) Mediación específica: Características de “esta” mediación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idx="1"/>
          </p:nvPr>
        </p:nvSpPr>
        <p:spPr>
          <a:xfrm>
            <a:off x="179513" y="404664"/>
            <a:ext cx="8678738" cy="5688633"/>
          </a:xfrm>
        </p:spPr>
        <p:txBody>
          <a:bodyPr>
            <a:normAutofit/>
          </a:bodyPr>
          <a:lstStyle/>
          <a:p>
            <a:pPr marL="0" indent="0" algn="just" eaLnBrk="1" hangingPunct="1"/>
            <a:r>
              <a:rPr lang="es-ES" sz="3100" dirty="0" smtClean="0">
                <a:latin typeface="Arial" charset="0"/>
              </a:rPr>
              <a:t> Especialmente el progenitor que ha sustraído el menor puede sentirse atrapado en un sistema legal que desconocía, que le parece injusto y que no entiende.</a:t>
            </a:r>
          </a:p>
          <a:p>
            <a:pPr marL="0" indent="0" algn="just" eaLnBrk="1" hangingPunct="1"/>
            <a:r>
              <a:rPr lang="es-ES" sz="3100" dirty="0" smtClean="0">
                <a:latin typeface="Arial" charset="0"/>
              </a:rPr>
              <a:t> Muchas veces la aplicación del convenio de la Haya se caracteriza por la sensación por parte de una de las partes de un desequilibrio de poder, dependiendo de lo que las partes esperen de él. Mediación: orden de retorno.</a:t>
            </a:r>
          </a:p>
          <a:p>
            <a:pPr marL="0" indent="0" algn="just" eaLnBrk="1" hangingPunct="1"/>
            <a:r>
              <a:rPr lang="es-ES" sz="3100" dirty="0" smtClean="0">
                <a:latin typeface="Arial" charset="0"/>
              </a:rPr>
              <a:t>INTERCULTURALIDAD: los mediadores deben ser cada uno de la nacionalidad de las partes.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251520" y="116633"/>
            <a:ext cx="8424936" cy="1224136"/>
          </a:xfrm>
        </p:spPr>
        <p:txBody>
          <a:bodyPr>
            <a:normAutofit/>
          </a:bodyPr>
          <a:lstStyle/>
          <a:p>
            <a:pPr algn="just"/>
            <a:r>
              <a:rPr lang="es-ES" sz="2800" b="1" dirty="0" smtClean="0">
                <a:solidFill>
                  <a:schemeClr val="bg2">
                    <a:lumMod val="50000"/>
                  </a:schemeClr>
                </a:solidFill>
                <a:latin typeface="Arial" charset="0"/>
                <a:cs typeface="Arial" charset="0"/>
              </a:rPr>
              <a:t>Características de un mediador familiar internacional</a:t>
            </a:r>
          </a:p>
        </p:txBody>
      </p:sp>
      <p:sp>
        <p:nvSpPr>
          <p:cNvPr id="9219" name="Rectangle 3"/>
          <p:cNvSpPr>
            <a:spLocks noGrp="1"/>
          </p:cNvSpPr>
          <p:nvPr>
            <p:ph type="body" idx="1"/>
          </p:nvPr>
        </p:nvSpPr>
        <p:spPr>
          <a:xfrm>
            <a:off x="395537" y="1412777"/>
            <a:ext cx="8291264" cy="4873724"/>
          </a:xfrm>
        </p:spPr>
        <p:txBody>
          <a:bodyPr>
            <a:normAutofit/>
          </a:bodyPr>
          <a:lstStyle/>
          <a:p>
            <a:pPr marL="0" indent="0" algn="just"/>
            <a:r>
              <a:rPr lang="es-ES" sz="3400" b="1" dirty="0" smtClean="0"/>
              <a:t> </a:t>
            </a:r>
            <a:r>
              <a:rPr lang="es-ES" sz="3400" b="1" dirty="0" smtClean="0">
                <a:latin typeface="Arial" charset="0"/>
                <a:cs typeface="Arial" charset="0"/>
              </a:rPr>
              <a:t>Buena preparación</a:t>
            </a:r>
            <a:r>
              <a:rPr lang="es-ES" sz="3400" dirty="0" smtClean="0">
                <a:latin typeface="Arial" charset="0"/>
                <a:cs typeface="Arial" charset="0"/>
              </a:rPr>
              <a:t>: estar al tanto de la parte legal; estar al tanto de las leyes de familia de los países implicados; idiomas, ser consciente de la necesidad o no de un intérprete; saber </a:t>
            </a:r>
            <a:r>
              <a:rPr lang="es-ES" sz="3400" dirty="0" err="1" smtClean="0">
                <a:latin typeface="Arial" charset="0"/>
                <a:cs typeface="Arial" charset="0"/>
              </a:rPr>
              <a:t>co</a:t>
            </a:r>
            <a:r>
              <a:rPr lang="es-ES" sz="3400" dirty="0" smtClean="0">
                <a:latin typeface="Arial" charset="0"/>
                <a:cs typeface="Arial" charset="0"/>
              </a:rPr>
              <a:t>-mediar y sentirse a gusto con ello; saber seleccionar a los padres (cuestionario </a:t>
            </a:r>
            <a:r>
              <a:rPr lang="es-ES" sz="3400" dirty="0" err="1" smtClean="0">
                <a:latin typeface="Arial" charset="0"/>
                <a:cs typeface="Arial" charset="0"/>
              </a:rPr>
              <a:t>Reunite</a:t>
            </a:r>
            <a:r>
              <a:rPr lang="es-ES" sz="3400" dirty="0" smtClean="0">
                <a:latin typeface="Arial" charset="0"/>
                <a:cs typeface="Arial" charset="0"/>
              </a:rPr>
              <a:t>), estar al tanto de los motivos del secuestro.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idx="1"/>
          </p:nvPr>
        </p:nvSpPr>
        <p:spPr>
          <a:xfrm>
            <a:off x="285750" y="548681"/>
            <a:ext cx="8643938" cy="5256584"/>
          </a:xfrm>
        </p:spPr>
        <p:txBody>
          <a:bodyPr>
            <a:normAutofit lnSpcReduction="10000"/>
          </a:bodyPr>
          <a:lstStyle/>
          <a:p>
            <a:pPr marL="0" indent="0" algn="just">
              <a:tabLst>
                <a:tab pos="0" algn="l"/>
              </a:tabLst>
            </a:pPr>
            <a:r>
              <a:rPr lang="es-ES" sz="2800" dirty="0" smtClean="0">
                <a:latin typeface="Arial" charset="0"/>
                <a:cs typeface="Arial" charset="0"/>
              </a:rPr>
              <a:t> Control del proceso: tiempo limitado, leyes, demandas, ser conscientes del pasado para hablar del futuro; equilibrio de poderes.</a:t>
            </a:r>
          </a:p>
          <a:p>
            <a:pPr marL="0" indent="0" algn="just">
              <a:tabLst>
                <a:tab pos="0" algn="l"/>
              </a:tabLst>
            </a:pPr>
            <a:r>
              <a:rPr lang="es-ES" sz="2800" dirty="0" smtClean="0">
                <a:latin typeface="Arial" charset="0"/>
                <a:cs typeface="Arial" charset="0"/>
              </a:rPr>
              <a:t> Alta emocionalidad: sensibilidad, empatía, buen manejo de las herramientas de comunicación, flexibilidad, abierto de mente, ser consciente de la importancia de la interculturalidad, conocedor de técnicas para focalizar la atención sobre los niños y… ¿se deben introducir en mediación?</a:t>
            </a:r>
          </a:p>
          <a:p>
            <a:pPr marL="0" indent="0" algn="just">
              <a:tabLst>
                <a:tab pos="0" algn="l"/>
              </a:tabLst>
            </a:pPr>
            <a:r>
              <a:rPr lang="es-ES" sz="2800" dirty="0" smtClean="0">
                <a:latin typeface="Arial" charset="0"/>
                <a:cs typeface="Arial" charset="0"/>
              </a:rPr>
              <a:t> Apoyos al mediador: </a:t>
            </a:r>
            <a:r>
              <a:rPr lang="es-ES" sz="2800" dirty="0" err="1" smtClean="0">
                <a:latin typeface="Arial" charset="0"/>
                <a:cs typeface="Arial" charset="0"/>
              </a:rPr>
              <a:t>co</a:t>
            </a:r>
            <a:r>
              <a:rPr lang="es-ES" sz="2800" dirty="0" smtClean="0">
                <a:latin typeface="Arial" charset="0"/>
                <a:cs typeface="Arial" charset="0"/>
              </a:rPr>
              <a:t>-mediación, </a:t>
            </a:r>
            <a:r>
              <a:rPr lang="es-ES" sz="2800" dirty="0" err="1" smtClean="0">
                <a:latin typeface="Arial" charset="0"/>
                <a:cs typeface="Arial" charset="0"/>
              </a:rPr>
              <a:t>networking</a:t>
            </a:r>
            <a:r>
              <a:rPr lang="es-ES" sz="2800" dirty="0" smtClean="0">
                <a:latin typeface="Arial" charset="0"/>
                <a:cs typeface="Arial" charset="0"/>
              </a:rPr>
              <a:t>: legal, mediación, trabajadores sociales, equipos psicosociales de los juzgados, jueces, etc</a:t>
            </a:r>
            <a:r>
              <a:rPr lang="es-ES"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475656" y="116632"/>
            <a:ext cx="6750521" cy="864096"/>
          </a:xfrm>
        </p:spPr>
        <p:txBody>
          <a:bodyPr>
            <a:normAutofit fontScale="90000"/>
          </a:bodyPr>
          <a:lstStyle/>
          <a:p>
            <a:pPr algn="l" eaLnBrk="1" hangingPunct="1"/>
            <a:r>
              <a:rPr lang="es-ES" dirty="0" smtClean="0">
                <a:solidFill>
                  <a:schemeClr val="bg2">
                    <a:lumMod val="50000"/>
                  </a:schemeClr>
                </a:solidFill>
                <a:latin typeface="Arial" charset="0"/>
                <a:cs typeface="Arial" charset="0"/>
              </a:rPr>
              <a:t>Características del Proceso</a:t>
            </a:r>
          </a:p>
        </p:txBody>
      </p:sp>
      <p:sp>
        <p:nvSpPr>
          <p:cNvPr id="11267" name="Rectangle 3"/>
          <p:cNvSpPr>
            <a:spLocks noGrp="1"/>
          </p:cNvSpPr>
          <p:nvPr>
            <p:ph type="body" idx="1"/>
          </p:nvPr>
        </p:nvSpPr>
        <p:spPr>
          <a:xfrm>
            <a:off x="395536" y="1052736"/>
            <a:ext cx="8329612" cy="5447506"/>
          </a:xfrm>
        </p:spPr>
        <p:txBody>
          <a:bodyPr/>
          <a:lstStyle/>
          <a:p>
            <a:pPr marL="0" indent="0" algn="just" eaLnBrk="1" hangingPunct="1">
              <a:lnSpc>
                <a:spcPct val="90000"/>
              </a:lnSpc>
              <a:buFont typeface="Wingdings 3" pitchFamily="18" charset="2"/>
              <a:buNone/>
            </a:pPr>
            <a:r>
              <a:rPr lang="es-ES" sz="3300" b="1" dirty="0" smtClean="0">
                <a:latin typeface="Arial" charset="0"/>
              </a:rPr>
              <a:t>Preparación de la mediación</a:t>
            </a:r>
            <a:r>
              <a:rPr lang="es-ES" sz="3300" dirty="0" smtClean="0">
                <a:latin typeface="Arial" charset="0"/>
              </a:rPr>
              <a:t>: llamadas, emails, envío del acta de inicio del proceso de mediación a las partes. Reuniones vía </a:t>
            </a:r>
            <a:r>
              <a:rPr lang="es-ES" sz="3300" dirty="0" err="1" smtClean="0">
                <a:latin typeface="Arial" charset="0"/>
              </a:rPr>
              <a:t>Skype</a:t>
            </a:r>
            <a:r>
              <a:rPr lang="es-ES" sz="3300" dirty="0" smtClean="0">
                <a:latin typeface="Arial" charset="0"/>
              </a:rPr>
              <a:t> con el otro mediador. </a:t>
            </a:r>
          </a:p>
          <a:p>
            <a:pPr marL="0" indent="0" algn="just" eaLnBrk="1" hangingPunct="1">
              <a:lnSpc>
                <a:spcPct val="90000"/>
              </a:lnSpc>
              <a:buFont typeface="Wingdings 3" pitchFamily="18" charset="2"/>
              <a:buNone/>
            </a:pPr>
            <a:endParaRPr lang="es-ES" sz="3300" dirty="0" smtClean="0">
              <a:latin typeface="Arial" charset="0"/>
            </a:endParaRPr>
          </a:p>
          <a:p>
            <a:pPr marL="0" indent="0" algn="just" eaLnBrk="1" hangingPunct="1">
              <a:lnSpc>
                <a:spcPct val="90000"/>
              </a:lnSpc>
              <a:buFont typeface="Wingdings 3" pitchFamily="18" charset="2"/>
              <a:buNone/>
            </a:pPr>
            <a:r>
              <a:rPr lang="es-ES" sz="3300" dirty="0" smtClean="0">
                <a:latin typeface="Arial" charset="0"/>
              </a:rPr>
              <a:t>Aclarar quién va a pagar la mediación, lugar de celebración de la misma, idioma, intérpretes…</a:t>
            </a:r>
          </a:p>
          <a:p>
            <a:pPr marL="0" indent="0" algn="just" eaLnBrk="1" hangingPunct="1">
              <a:lnSpc>
                <a:spcPct val="90000"/>
              </a:lnSpc>
              <a:buFont typeface="Wingdings 3" pitchFamily="18" charset="2"/>
              <a:buNone/>
            </a:pPr>
            <a:endParaRPr lang="es-ES" sz="3300" dirty="0" smtClean="0">
              <a:latin typeface="Arial" charset="0"/>
            </a:endParaRPr>
          </a:p>
          <a:p>
            <a:pPr marL="0" indent="0" algn="just" eaLnBrk="1" hangingPunct="1">
              <a:lnSpc>
                <a:spcPct val="90000"/>
              </a:lnSpc>
              <a:buFont typeface="Wingdings 3" pitchFamily="18" charset="2"/>
              <a:buNone/>
            </a:pPr>
            <a:r>
              <a:rPr lang="es-ES" sz="3300" dirty="0" smtClean="0">
                <a:latin typeface="Arial" charset="0"/>
              </a:rPr>
              <a:t>Verificación del proceso legal.</a:t>
            </a:r>
          </a:p>
          <a:p>
            <a:pPr marL="0" indent="0" eaLnBrk="1" hangingPunct="1">
              <a:lnSpc>
                <a:spcPct val="90000"/>
              </a:lnSpc>
              <a:buFont typeface="Wingdings 3" pitchFamily="18" charset="2"/>
              <a:buNone/>
            </a:pPr>
            <a:endParaRPr lang="es-ES" sz="3300" dirty="0" smtClean="0">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170</TotalTime>
  <Words>1453</Words>
  <Application>Microsoft Office PowerPoint</Application>
  <PresentationFormat>Presentación en pantalla (4:3)</PresentationFormat>
  <Paragraphs>90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Concurrencia</vt:lpstr>
      <vt:lpstr>   JORNADA  “Mediación familiar internacional, una necesidad imperiosa” </vt:lpstr>
      <vt:lpstr>Diapositiva 2</vt:lpstr>
      <vt:lpstr>1) Marco legal específico</vt:lpstr>
      <vt:lpstr>Artículo “El País” 22-09-2014</vt:lpstr>
      <vt:lpstr>2) Mediación específica: Características de “esta” mediación </vt:lpstr>
      <vt:lpstr>Diapositiva 6</vt:lpstr>
      <vt:lpstr>Características de un mediador familiar internacional</vt:lpstr>
      <vt:lpstr>Diapositiva 8</vt:lpstr>
      <vt:lpstr>Características del Proceso</vt:lpstr>
      <vt:lpstr>Primer día</vt:lpstr>
      <vt:lpstr>Diapositiva 11</vt:lpstr>
      <vt:lpstr>Segundo día</vt:lpstr>
      <vt:lpstr>Tercer día</vt:lpstr>
      <vt:lpstr>Diapositiva 14</vt:lpstr>
      <vt:lpstr>Diapositiva 15</vt:lpstr>
      <vt:lpstr>¿Cuándo se debería recurrir a una mediación familiar transfronteriza? </vt:lpstr>
      <vt:lpstr>3) Víctimas específicas</vt:lpstr>
      <vt:lpstr>Diapositiva 18</vt:lpstr>
      <vt:lpstr> POYECTO MED ENF – Partner: Ascociación madrileña de mediadores.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MEDIACIÓN FAMILIAR INTERNACIONAL EN SUSTRACCIÓN DE MENORES</dc:title>
  <dc:creator>Ana</dc:creator>
  <cp:lastModifiedBy>Ana</cp:lastModifiedBy>
  <cp:revision>37</cp:revision>
  <dcterms:created xsi:type="dcterms:W3CDTF">2014-09-20T12:28:30Z</dcterms:created>
  <dcterms:modified xsi:type="dcterms:W3CDTF">2014-11-24T19:10:37Z</dcterms:modified>
</cp:coreProperties>
</file>